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3" r:id="rId9"/>
    <p:sldId id="301" r:id="rId10"/>
    <p:sldId id="289" r:id="rId11"/>
    <p:sldId id="291" r:id="rId12"/>
    <p:sldId id="292" r:id="rId13"/>
    <p:sldId id="293" r:id="rId14"/>
    <p:sldId id="294" r:id="rId15"/>
    <p:sldId id="290" r:id="rId16"/>
    <p:sldId id="295" r:id="rId17"/>
    <p:sldId id="296" r:id="rId18"/>
    <p:sldId id="297" r:id="rId19"/>
    <p:sldId id="298" r:id="rId20"/>
    <p:sldId id="299" r:id="rId21"/>
    <p:sldId id="30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5" autoAdjust="0"/>
    <p:restoredTop sz="90894" autoAdjust="0"/>
  </p:normalViewPr>
  <p:slideViewPr>
    <p:cSldViewPr snapToGrid="0">
      <p:cViewPr varScale="1">
        <p:scale>
          <a:sx n="100" d="100"/>
          <a:sy n="100" d="100"/>
        </p:scale>
        <p:origin x="19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306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5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0A38E89-C48F-4F20-B64E-A49F98CD0AB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2BD6681-AF6C-463B-962E-1F8B7D0C4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OPM Motif (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 הכחול):</a:t>
            </a:r>
            <a:endParaRPr lang="he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זיהה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מגמת התחממות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Warming Trend)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הוא מצא 607 מופעים שבהם הטמפרטורה עלתה בעקביות לאורך 3 חודשים.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שים לב 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 T = 0.457°C–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זו עלייה משמעותית בתוך חלון זמן קצר.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CTM Motif (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 האדום המקווקו):</a:t>
            </a:r>
            <a:endParaRPr lang="he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זיהה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מגמת התקררות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Cooling Trend)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הוא מצא הרבה יותר מופעים (1051 הופעות).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העובדה ש-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CTM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מצא יותר מופעים מעידה על כך שהמבנה </a:t>
            </a:r>
            <a:r>
              <a:rPr lang="he-I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הקרטזי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הספציפי של "התקררות" נפוץ יותר בדאטה המסוים הזה, או ש-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CTM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רגיש יותר למבנים היררכיים מסוימים ש-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OPM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עשוי לפספס.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A9148-D128-16D0-131F-BB8405E40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C908D-6CE2-4DCA-6E5A-5546047A1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CFA2F-480E-B7EB-3438-3B7AF88AB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811AD-AEE8-AB81-23F0-D120982E88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45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B83F-C07B-1520-1563-1E588473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DBB10-7F0A-7B30-A34B-4F034B83C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29256-EB6D-FFE8-54E4-A32F68E8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51CEA-C96E-826D-AD5D-A13CC167B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4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E6B9-2AEE-9450-20C7-5D1B6F013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C7B61-D966-AFCE-50F4-7DA689380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89293-6058-717D-587E-6C912CE2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01AB-DF15-B181-4DBA-6C2894240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4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C318B-0676-A706-3D83-8C8DC570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83E8C-2A50-2781-259A-DFE76903B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608-C4AC-FDBE-E941-2F78F0D82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/>
              <a:t>מה אנחנו רואים כאן?</a:t>
            </a:r>
          </a:p>
          <a:p>
            <a:r>
              <a:rPr lang="he-IL" dirty="0"/>
              <a:t>הגרף משווה בין "המוטיבים המנצחים" (אלו שהופיעו הכי הרבה פעמים) בכל אחד מהאלגוריתמים.</a:t>
            </a:r>
          </a:p>
          <a:p>
            <a:r>
              <a:rPr lang="he-IL" b="1" dirty="0"/>
              <a:t>בצד שמאל (</a:t>
            </a:r>
            <a:r>
              <a:rPr lang="en-US" b="1" dirty="0"/>
              <a:t>OPM):</a:t>
            </a:r>
            <a:r>
              <a:rPr lang="en-US" dirty="0"/>
              <a:t> </a:t>
            </a:r>
            <a:r>
              <a:rPr lang="he-IL" dirty="0"/>
              <a:t>התבניות מיוצגות על ידי </a:t>
            </a:r>
            <a:r>
              <a:rPr lang="en-US" b="1" dirty="0"/>
              <a:t>Rank Tuples</a:t>
            </a:r>
            <a:r>
              <a:rPr lang="en-US" dirty="0"/>
              <a:t> (</a:t>
            </a:r>
            <a:r>
              <a:rPr lang="he-IL" dirty="0"/>
              <a:t>דירוגים).</a:t>
            </a:r>
          </a:p>
          <a:p>
            <a:r>
              <a:rPr lang="he-IL" b="1" dirty="0"/>
              <a:t>בצד ימין (</a:t>
            </a:r>
            <a:r>
              <a:rPr lang="en-US" b="1" dirty="0"/>
              <a:t>CTM):</a:t>
            </a:r>
            <a:r>
              <a:rPr lang="en-US" dirty="0"/>
              <a:t> </a:t>
            </a:r>
            <a:r>
              <a:rPr lang="he-IL" dirty="0"/>
              <a:t>התבניות מיוצגות על ידי </a:t>
            </a:r>
            <a:r>
              <a:rPr lang="en-US" b="1" dirty="0"/>
              <a:t>PD Tuples</a:t>
            </a:r>
            <a:r>
              <a:rPr lang="en-US" dirty="0"/>
              <a:t> (</a:t>
            </a:r>
            <a:r>
              <a:rPr lang="he-IL" dirty="0" err="1"/>
              <a:t>וקטורי</a:t>
            </a:r>
            <a:r>
              <a:rPr lang="he-IL" dirty="0"/>
              <a:t> </a:t>
            </a:r>
            <a:r>
              <a:rPr lang="en-US" dirty="0"/>
              <a:t>Parent Distance).</a:t>
            </a:r>
          </a:p>
          <a:p>
            <a:r>
              <a:rPr lang="he-IL" dirty="0"/>
              <a:t>העובדה ששני האלגוריתמים מזהים התפלגות דומה (ריבוי מוטיבים קצרים ודעיכה בארוכים) נותנת תוקף (</a:t>
            </a:r>
            <a:r>
              <a:rPr lang="en-US" dirty="0"/>
              <a:t>Validation) </a:t>
            </a:r>
            <a:r>
              <a:rPr lang="he-IL" dirty="0"/>
              <a:t>לתוצאות הניסוי שלנו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EF910-269B-8E1A-1E96-3F6A4DB84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2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לאחר המיון, פונקציית ה-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build_lcp_array</a:t>
            </a:r>
            <a:r>
              <a:rPr lang="en-US" dirty="0"/>
              <a:t> </a:t>
            </a:r>
            <a:r>
              <a:rPr lang="he-IL" dirty="0"/>
              <a:t>חישבה עבור כל שתי סיומות סמוכות ברשימה הממוינת: "כמה תווים משותפים יש לכן בהתחלה?".</a:t>
            </a:r>
          </a:p>
          <a:p>
            <a:r>
              <a:rPr lang="he-IL" dirty="0"/>
              <a:t>התשובה לכל זוג כזה נשמרת במערך ה-</a:t>
            </a:r>
            <a:r>
              <a:rPr lang="en-US" b="1" dirty="0"/>
              <a:t>LCP</a:t>
            </a:r>
            <a:r>
              <a:rPr lang="en-US" dirty="0"/>
              <a:t>.</a:t>
            </a:r>
          </a:p>
          <a:p>
            <a:r>
              <a:rPr lang="en-US" b="1" dirty="0"/>
              <a:t>3. </a:t>
            </a:r>
            <a:r>
              <a:rPr lang="he-IL" b="1" dirty="0"/>
              <a:t>מציאת ה"שיא" (</a:t>
            </a:r>
            <a:r>
              <a:rPr lang="en-US" b="1" dirty="0"/>
              <a:t>The Max Value)</a:t>
            </a:r>
          </a:p>
          <a:p>
            <a:r>
              <a:rPr lang="he-IL" dirty="0"/>
              <a:t>הפונקציה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find_longest_repeated_substring</a:t>
            </a:r>
            <a:r>
              <a:rPr lang="en-US" dirty="0"/>
              <a:t> </a:t>
            </a:r>
            <a:r>
              <a:rPr lang="he-IL" dirty="0"/>
              <a:t>מבצעת פעולה פשוטה מאוד: היא מחפשת את </a:t>
            </a:r>
            <a:r>
              <a:rPr lang="he-IL" b="1" dirty="0"/>
              <a:t>הערך המקסימלי</a:t>
            </a:r>
            <a:r>
              <a:rPr lang="he-IL" dirty="0"/>
              <a:t> בכל מערך ה-</a:t>
            </a:r>
            <a:r>
              <a:rPr lang="en-US" dirty="0"/>
              <a:t>LCP.</a:t>
            </a:r>
          </a:p>
          <a:p>
            <a:r>
              <a:rPr lang="he-IL" dirty="0"/>
              <a:t>במקרה של הנתונים שלך, הערך המקסימלי שנמצא היה </a:t>
            </a:r>
            <a:r>
              <a:rPr lang="he-IL" b="1" dirty="0"/>
              <a:t>37</a:t>
            </a:r>
            <a:r>
              <a:rPr lang="he-IL" dirty="0"/>
              <a:t>.</a:t>
            </a:r>
          </a:p>
          <a:p>
            <a:r>
              <a:rPr lang="he-IL" dirty="0"/>
              <a:t>זה אומר שקיימות שתי סיומות בטקסט שמתחילות בדיוק באותם 37 תווים.</a:t>
            </a:r>
          </a:p>
          <a:p>
            <a:r>
              <a:rPr lang="he-IL" b="1" dirty="0"/>
              <a:t>4. שליפת הרצף והמיקומים</a:t>
            </a:r>
          </a:p>
          <a:p>
            <a:r>
              <a:rPr lang="he-IL" dirty="0"/>
              <a:t>ברגע שנמצא שהערך המקסימלי הוא 37 באינדקס מסוים:</a:t>
            </a:r>
          </a:p>
          <a:p>
            <a:r>
              <a:rPr lang="he-IL" dirty="0"/>
              <a:t>הקוד הולך ל-</a:t>
            </a:r>
            <a:r>
              <a:rPr lang="en-US" b="1" dirty="0"/>
              <a:t>Suffix Array</a:t>
            </a:r>
            <a:r>
              <a:rPr lang="en-US" dirty="0"/>
              <a:t> </a:t>
            </a:r>
            <a:r>
              <a:rPr lang="he-IL" dirty="0"/>
              <a:t>באותו אינדקס כדי לדעת איפה בטקסט המקורי הרצף הזה מתחיל.</a:t>
            </a:r>
          </a:p>
          <a:p>
            <a:r>
              <a:rPr lang="he-IL" dirty="0"/>
              <a:t>הוא שולף את המחרוזת: </a:t>
            </a:r>
            <a:r>
              <a:rPr lang="he-I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-0.3050.201-0.2840.192-0.3140.1531903</a:t>
            </a:r>
            <a:r>
              <a:rPr lang="he-IL" dirty="0"/>
              <a:t>.</a:t>
            </a:r>
          </a:p>
          <a:p>
            <a:r>
              <a:rPr lang="he-IL" dirty="0"/>
              <a:t>הוא סורק את השכנים במערך ה-</a:t>
            </a:r>
            <a:r>
              <a:rPr lang="en-US" dirty="0"/>
              <a:t>LCP </a:t>
            </a:r>
            <a:r>
              <a:rPr lang="he-IL" dirty="0"/>
              <a:t>כדי לראות אם יש עוד הופעות (במקרה הזה נמצאו בדיוק 2 הופעות).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לדוגמה: אם מצאנו 4 ערכי </a:t>
            </a:r>
            <a:r>
              <a:rPr lang="en-US" dirty="0"/>
              <a:t>LCP </a:t>
            </a:r>
            <a:r>
              <a:rPr lang="he-IL" dirty="0"/>
              <a:t>רצופים שהם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en-US" dirty="0"/>
              <a:t>, </a:t>
            </a:r>
            <a:r>
              <a:rPr lang="he-IL" dirty="0"/>
              <a:t>זה אומר שיש 5 סיומות שחולקות את אותה תבנית, כלומר התבנית מופיעה 5 פעמים בטקסט.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Maximal:</a:t>
            </a:r>
            <a:br>
              <a:rPr lang="en-US" dirty="0"/>
            </a:br>
            <a:r>
              <a:rPr lang="en-US" dirty="0"/>
              <a:t>apple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: </a:t>
            </a:r>
            <a:r>
              <a:rPr lang="en-US" dirty="0" err="1"/>
              <a:t>fr</a:t>
            </a:r>
            <a:r>
              <a:rPr lang="en-US" dirty="0"/>
              <a:t> = 10</a:t>
            </a:r>
            <a:br>
              <a:rPr lang="en-US" dirty="0"/>
            </a:br>
            <a:r>
              <a:rPr lang="en-US" dirty="0"/>
              <a:t>ppl is substring of apple and has the same </a:t>
            </a:r>
            <a:r>
              <a:rPr lang="en-US" dirty="0" err="1"/>
              <a:t>fr</a:t>
            </a:r>
            <a:r>
              <a:rPr lang="en-US" dirty="0"/>
              <a:t> it means that ppl never </a:t>
            </a:r>
            <a:r>
              <a:rPr lang="en-US" dirty="0" err="1"/>
              <a:t>apeard</a:t>
            </a:r>
            <a:r>
              <a:rPr lang="en-US" dirty="0"/>
              <a:t> on its own therefor ppl isn’t part of the ‘maximal’ </a:t>
            </a:r>
            <a:r>
              <a:rPr lang="en-US" dirty="0" err="1"/>
              <a:t>reapeats</a:t>
            </a:r>
            <a:br>
              <a:rPr lang="en-US" dirty="0"/>
            </a:br>
            <a:r>
              <a:rPr lang="en-US" dirty="0"/>
              <a:t>in other words ppl isn’t maximal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איסוף כל ה"מועמדים"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Candidates)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הקוד קודם כל רץ על כל האורכים האפשריים ($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L=2, 3, \dots, N$)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ומוצא את התבנית הכי שכיחה עבור כל אורך.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נוצרת רשימה של מועמדים, למשל:</a:t>
            </a:r>
          </a:p>
          <a:p>
            <a:pPr lv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"עלייה" באורך 2 הופיעה 607 פעמים.</a:t>
            </a:r>
          </a:p>
          <a:p>
            <a:pPr lv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"עלייה" באורך 3 הופיעה גם היא 607 פעמים.</a:t>
            </a:r>
          </a:p>
          <a:p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המיון הקריטי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Sort)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כדי למצוא את המקסימלי, הקוד מבצע מיון לפי שני קריטריונים:</a:t>
            </a:r>
          </a:p>
          <a:p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שכיחות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Frequency):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מהגבוה לנמוך.</a:t>
            </a:r>
          </a:p>
          <a:p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אורך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Length):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מהארוך לקצר.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בזכות המיון הזה, עבור כל רמת שכיחות (למשל 607 הופעות), התבנית ה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ארוכה ביותר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תופיע ראשונה ברשימה.</a:t>
            </a:r>
          </a:p>
          <a:p>
            <a:br>
              <a:rPr lang="he-IL" dirty="0"/>
            </a:br>
            <a:endParaRPr lang="he-IL" dirty="0"/>
          </a:p>
          <a:p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תהליך הסינון (הלוגיקה של ה-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Maximal)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כאן נכנס השימוש ב-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groupby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ובדיקת ה-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is_redundant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הקוד לוקח את התבנית הראשונה (הכי ארוכה) בקבוצת השכיחות ושומר אותה כ"שומרת"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Keeper).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הוא בודק את התבניות הבאות (הקצרות יותר) באותה קבוצה:</a:t>
            </a:r>
          </a:p>
          <a:p>
            <a:pPr lv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אם התבנית הקצרה מוכלת בתוך התבנית הארוכה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Substring),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היא נחשבת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מיותרת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Redundant)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למה? כי אם "</a:t>
            </a:r>
            <a:r>
              <a:rPr lang="he-I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אבג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מופיעה 100 פעמים וגם "אב" מופיעה 100 פעמים, סימן שכל פעם שהופיעה "אב" היא הייתה חלק </a:t>
            </a:r>
            <a:r>
              <a:rPr lang="he-I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מ"אבג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לכן "</a:t>
            </a:r>
            <a:r>
              <a:rPr lang="he-I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אבג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היא ה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 Repeat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איך זה נראה בתוצאות האקלים שלך?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בגרף שהצגת, עבור $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L=3$,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 Repeat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הכי שכיח ב-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OPM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הוא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(1, 2, 3)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ייתכן שהיו תבניות באורך 2 (כמו (1, 2)) שהופיעו באותה כמות פעמים (607).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הקוד סינן אותן כי הן מוכלות בתוך התבנית הארוכה יותר $(1, 2, 3)$.</a:t>
            </a:r>
          </a:p>
          <a:p>
            <a:r>
              <a:rPr lang="he-I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התוצאה: אתה מציג לבוחנים רק את ה"יחידה המבנית" הגדולה ביותר ששומרת על השכיחות שלה.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B3C1-E7B4-8A42-8326-87B0496C8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A137-6629-77A5-5EB0-2AB27804F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2FB92-53AD-642C-C617-44C781D59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7E941-E8CC-105E-E19F-00EE66BF8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6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4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51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7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83432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3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30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0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2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0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2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C576-57B9-42E4-8199-EAABAA0BF52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6" r:id="rId25"/>
    <p:sldLayoutId id="2147483687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1257002"/>
            <a:ext cx="6223794" cy="176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Discovering Patterns in Global Temperature Anomalies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096816"/>
            <a:ext cx="6223794" cy="70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Leveraging Order-Preserving Motifs (OPM) &amp; Cartesian Tree Matching (CTM)</a:t>
            </a:r>
            <a:endParaRPr lang="en-US" sz="2208" dirty="0"/>
          </a:p>
        </p:txBody>
      </p:sp>
      <p:sp>
        <p:nvSpPr>
          <p:cNvPr id="5" name="Text 2"/>
          <p:cNvSpPr/>
          <p:nvPr/>
        </p:nvSpPr>
        <p:spPr>
          <a:xfrm>
            <a:off x="698104" y="4099818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Yoni Grinberg &amp; Yuval Shahar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698104" y="4643338"/>
            <a:ext cx="622379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study delves into the Berkeley Earth Global Temperature Anomalies dataset, utilizing advanced pattern recognition techniques to uncover significant climatic trends.</a:t>
            </a:r>
            <a:endParaRPr lang="en-US" sz="15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parameter 'L' represents the number of consecutive months analyzed, directly impacting the granularity of discovered motifs. This is crucial for capturing both short-term fluctuations and longer-term trends.</a:t>
            </a:r>
            <a:endParaRPr lang="en-US" sz="1167" dirty="0"/>
          </a:p>
        </p:txBody>
      </p:sp>
      <p:sp>
        <p:nvSpPr>
          <p:cNvPr id="4" name="Shape 2"/>
          <p:cNvSpPr/>
          <p:nvPr/>
        </p:nvSpPr>
        <p:spPr>
          <a:xfrm>
            <a:off x="535980" y="1750616"/>
            <a:ext cx="11120041" cy="895747"/>
          </a:xfrm>
          <a:prstGeom prst="roundRect">
            <a:avLst>
              <a:gd name="adj" fmla="val 25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3"/>
          <p:cNvSpPr/>
          <p:nvPr/>
        </p:nvSpPr>
        <p:spPr>
          <a:xfrm>
            <a:off x="542330" y="1756966"/>
            <a:ext cx="11107341" cy="4415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695424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252269" y="1855193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 of the motif (number of consecutive months).</a:t>
            </a:r>
            <a:endParaRPr lang="en-US" sz="1167" dirty="0"/>
          </a:p>
        </p:txBody>
      </p:sp>
      <p:sp>
        <p:nvSpPr>
          <p:cNvPr id="8" name="Shape 6"/>
          <p:cNvSpPr/>
          <p:nvPr/>
        </p:nvSpPr>
        <p:spPr>
          <a:xfrm>
            <a:off x="542330" y="2198489"/>
            <a:ext cx="11107341" cy="4415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695424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Points</a:t>
            </a: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6252269" y="2296716"/>
            <a:ext cx="5244307" cy="24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Monthly temperature anomaly values.</a:t>
            </a:r>
            <a:endParaRPr lang="en-US" sz="1167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40012"/>
            <a:ext cx="12208358" cy="42179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9BF6-4AB6-8427-28B9-90C54491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F0F47F-F7BB-787A-B384-B1B864F6BCCA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4C133D-B51E-AC84-2D1B-E072AE99151F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12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EC8ED847-84D3-092B-5498-D0EA1E70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661"/>
            <a:ext cx="12192000" cy="51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37E7-0B4C-1CFF-490D-B203D244C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757764-686B-0F6C-E596-E745DDA75E6F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AF20CA-B611-5541-C863-0BB0FA0136DD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8FFF8AB-063E-0785-B4DC-15AAD9BA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278"/>
            <a:ext cx="12192000" cy="516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6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768B5-8B50-4CF8-FCC2-E86905D4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8C1787-5213-168C-D679-5974346014A8}"/>
              </a:ext>
            </a:extLst>
          </p:cNvPr>
          <p:cNvSpPr/>
          <p:nvPr/>
        </p:nvSpPr>
        <p:spPr>
          <a:xfrm>
            <a:off x="535981" y="421581"/>
            <a:ext cx="5924649" cy="360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&amp; CTM: Parameterizing Motif Length (L)</a:t>
            </a:r>
            <a:endParaRPr lang="en-US" sz="292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03F5E4-E1F0-F461-D50E-68CBA4F598A9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4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EAF4410C-380D-D874-5408-3C46DF97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288"/>
            <a:ext cx="12192000" cy="510871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3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CFF59-055B-9A32-6D28-B952C1DD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CAC252E3-30C3-0787-64FE-3BD0ED9D59DA}"/>
              </a:ext>
            </a:extLst>
          </p:cNvPr>
          <p:cNvSpPr/>
          <p:nvPr/>
        </p:nvSpPr>
        <p:spPr>
          <a:xfrm>
            <a:off x="535980" y="1088232"/>
            <a:ext cx="11120041" cy="49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endParaRPr lang="en-US" sz="1167" dirty="0"/>
          </a:p>
        </p:txBody>
      </p:sp>
      <p:pic>
        <p:nvPicPr>
          <p:cNvPr id="9" name="תמונה 8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8AED3A6-3C5D-1692-D1D2-0DDE1B6E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4277" y="354607"/>
            <a:ext cx="5176243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92"/>
              </a:lnSpc>
            </a:pPr>
            <a:r>
              <a:rPr lang="en-US" sz="2920" dirty="0">
                <a:solidFill>
                  <a:schemeClr val="bg1"/>
                </a:solidFill>
              </a:rPr>
              <a:t>Conclusions:</a:t>
            </a:r>
          </a:p>
        </p:txBody>
      </p:sp>
      <p:sp>
        <p:nvSpPr>
          <p:cNvPr id="4" name="Text 1"/>
          <p:cNvSpPr/>
          <p:nvPr/>
        </p:nvSpPr>
        <p:spPr>
          <a:xfrm>
            <a:off x="234277" y="956467"/>
            <a:ext cx="10795793" cy="574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synthesis of OPM and CTM results provides a comprehensive understanding of global temperature anomalies. </a:t>
            </a:r>
            <a:b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combined approach allows us to identify robust and statistically significant patterns.</a:t>
            </a:r>
            <a:endParaRPr lang="en-US" sz="1375" dirty="0"/>
          </a:p>
        </p:txBody>
      </p:sp>
      <p:sp>
        <p:nvSpPr>
          <p:cNvPr id="5" name="Shape 2"/>
          <p:cNvSpPr/>
          <p:nvPr/>
        </p:nvSpPr>
        <p:spPr>
          <a:xfrm>
            <a:off x="234326" y="2050555"/>
            <a:ext cx="10795793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234325" y="2050555"/>
            <a:ext cx="3598565" cy="1592064"/>
          </a:xfrm>
          <a:prstGeom prst="roundRect">
            <a:avLst>
              <a:gd name="adj" fmla="val 169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413812" y="2230041"/>
            <a:ext cx="2396232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Robust Pattern Discovery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413812" y="2601714"/>
            <a:ext cx="297031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 can see that the motifs suggests that there’s global warming between the years 1750 – 2025 primarily at the later years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32890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3832890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4281657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Climatic Insights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4281656" y="2601714"/>
            <a:ext cx="2701032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specific "shapes" in temperature shifts that correlate with known climate events.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3608556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773" y="2734419"/>
            <a:ext cx="224333" cy="22433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31455" y="2050555"/>
            <a:ext cx="3598565" cy="1592064"/>
          </a:xfrm>
          <a:prstGeom prst="rect">
            <a:avLst/>
          </a:prstGeom>
          <a:solidFill>
            <a:srgbClr val="F3E8E8"/>
          </a:solidFill>
          <a:ln/>
        </p:spPr>
        <p:txBody>
          <a:bodyPr/>
          <a:lstStyle/>
          <a:p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431455" y="2050555"/>
            <a:ext cx="25400" cy="1592064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13"/>
          <p:cNvSpPr/>
          <p:nvPr/>
        </p:nvSpPr>
        <p:spPr>
          <a:xfrm>
            <a:off x="7880222" y="223004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solidFill>
                  <a:schemeClr val="bg1"/>
                </a:solidFill>
              </a:rPr>
              <a:t>Algorithmic Success!</a:t>
            </a:r>
            <a:endParaRPr lang="en-US" sz="1625" dirty="0">
              <a:solidFill>
                <a:schemeClr val="bg1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880220" y="2601714"/>
            <a:ext cx="3124399" cy="861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8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Unlike exact matching, OPM and CTM found thousands of meaningful patterns by prioritizing structure over noise.</a:t>
            </a:r>
          </a:p>
        </p:txBody>
      </p:sp>
      <p:sp>
        <p:nvSpPr>
          <p:cNvPr id="19" name="Shape 15"/>
          <p:cNvSpPr/>
          <p:nvPr/>
        </p:nvSpPr>
        <p:spPr>
          <a:xfrm>
            <a:off x="7207121" y="2622202"/>
            <a:ext cx="448767" cy="448767"/>
          </a:xfrm>
          <a:prstGeom prst="roundRect">
            <a:avLst>
              <a:gd name="adj" fmla="val 600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338" y="2734419"/>
            <a:ext cx="224333" cy="224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054325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Task 2: Exact Repeating Sequences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526830"/>
            <a:ext cx="6223794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Delving into the core of data integrity, this task focuses on identifying exact repeating sequences within a massive dataset. Understanding these patterns is crucial for validating data quality and revealing inherent structures.</a:t>
            </a:r>
            <a:endParaRPr lang="en-US" sz="154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198" y="550069"/>
            <a:ext cx="8384083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Scalable Substring Comparison</a:t>
            </a:r>
            <a:endParaRPr lang="en-US" sz="2920" dirty="0"/>
          </a:p>
        </p:txBody>
      </p:sp>
      <p:sp>
        <p:nvSpPr>
          <p:cNvPr id="3" name="Shape 1"/>
          <p:cNvSpPr/>
          <p:nvPr/>
        </p:nvSpPr>
        <p:spPr>
          <a:xfrm>
            <a:off x="597198" y="1393131"/>
            <a:ext cx="5413474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6805" y="1582738"/>
            <a:ext cx="2050356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Massive String Dataset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786805" y="1935857"/>
            <a:ext cx="503426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entire dataset is treated as a single, contiguous string of characters, demanding efficient processing methods.</a:t>
            </a:r>
            <a:endParaRPr lang="en-US" sz="133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5" y="2673846"/>
            <a:ext cx="5034260" cy="34444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181229" y="1393131"/>
            <a:ext cx="5413573" cy="4914801"/>
          </a:xfrm>
          <a:prstGeom prst="roundRect">
            <a:avLst>
              <a:gd name="adj" fmla="val 521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0836" y="1582738"/>
            <a:ext cx="2374107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Inefficient Naive Approach</a:t>
            </a:r>
            <a:endParaRPr lang="en-US" sz="1542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6"/>
              <p:cNvSpPr/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125"/>
                  </a:lnSpc>
                </a:pPr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A direct, brute-force comparison of every possible substring would result in an unfeasible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</m:ctrlPr>
                      </m:sSupPr>
                      <m:e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𝑁</m:t>
                        </m:r>
                      </m:e>
                      <m:sup>
                        <m:r>
                          <a:rPr lang="en-US" sz="1333" b="0" i="1" smtClean="0">
                            <a:solidFill>
                              <a:srgbClr val="3B3535"/>
                            </a:solidFill>
                            <a:latin typeface="Cambria Math" panose="02040503050406030204" pitchFamily="18" charset="0"/>
                            <a:ea typeface="Roboto Light" pitchFamily="34" charset="-122"/>
                            <a:cs typeface="Roboto Light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333" dirty="0">
                    <a:solidFill>
                      <a:srgbClr val="3B3535"/>
                    </a:solidFill>
                    <a:latin typeface="Roboto Light" pitchFamily="34" charset="0"/>
                    <a:ea typeface="Roboto Light" pitchFamily="34" charset="-122"/>
                    <a:cs typeface="Roboto Light" pitchFamily="34" charset="-120"/>
                  </a:rPr>
                  <a:t>) time complexity for large datasets.</a:t>
                </a:r>
                <a:endParaRPr lang="en-US" sz="1333" dirty="0"/>
              </a:p>
            </p:txBody>
          </p:sp>
        </mc:Choice>
        <mc:Fallback xmlns="">
          <p:sp>
            <p:nvSpPr>
              <p:cNvPr id="9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36" y="1935857"/>
                <a:ext cx="5034359" cy="546100"/>
              </a:xfrm>
              <a:prstGeom prst="rect">
                <a:avLst/>
              </a:prstGeom>
              <a:blipFill>
                <a:blip r:embed="rId4"/>
                <a:stretch>
                  <a:fillRect l="-2058" t="-3371" r="-242" b="-1348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36" y="2673846"/>
            <a:ext cx="5034359" cy="34444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77677"/>
            <a:ext cx="8720633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Advanced String Algorithms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1460996" y="32365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Suffix Array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3649464"/>
            <a:ext cx="310971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powerful data structure used to quickly locate substrings within a larger text.</a:t>
            </a:r>
            <a:endParaRPr lang="en-US" sz="154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3933" y="3545086"/>
            <a:ext cx="298450" cy="298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4370" y="176331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LCP Array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8284369" y="2176264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Longest Common Prefix (LCP) array complements the Suffix Array, storing the lengths of the longest common prefixes between adjacent suffixes.</a:t>
            </a:r>
            <a:endParaRPr lang="en-US" sz="15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4996" y="2757884"/>
            <a:ext cx="298450" cy="298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84370" y="407134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DC3 Algorithm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8284369" y="4484291"/>
            <a:ext cx="3209528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Difference Cover 3 algorithm (DC3) is employed to construct Suffix Arrays and LCP Arrays efficiently, enabling fast pattern identification.</a:t>
            </a:r>
            <a:endParaRPr lang="en-US" sz="15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776" y="2032496"/>
            <a:ext cx="3778448" cy="37784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1197" y="5014318"/>
            <a:ext cx="298450" cy="298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8188424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Longest Repeated Sequence Identified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698104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Sequence Details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4" y="23265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Length: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37 characters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27155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Occurrences: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Exactly twice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the dataset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3104456"/>
            <a:ext cx="6282829" cy="331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Sequence: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-0.3050.201-0.2840.192-0.3140.1531903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3635772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Interpretation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98104" y="412849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37-character sequence likely points to either two distinct historical periods with identical temperature anomalies and uncertainties (down to the third decimal point), or it indicates a specific data artifact within the dataset.</a:t>
            </a:r>
            <a:endParaRPr lang="en-US" sz="1542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1858764"/>
            <a:ext cx="4026297" cy="4026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1113433"/>
            <a:ext cx="10795793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Dataset: Berkeley Earth High-Resolution Land-Only Average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98104" y="2530872"/>
            <a:ext cx="6282829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utilized the Berkeley Earth dataset, a comprehensive record of land-only temperature averages. This high-resolution data provides crucial insights into global temperature shifts, forming the foundation of our analysis.</a:t>
            </a:r>
            <a:endParaRPr lang="en-US" sz="1542" dirty="0"/>
          </a:p>
        </p:txBody>
      </p:sp>
      <p:sp>
        <p:nvSpPr>
          <p:cNvPr id="4" name="Text 2"/>
          <p:cNvSpPr/>
          <p:nvPr/>
        </p:nvSpPr>
        <p:spPr>
          <a:xfrm>
            <a:off x="698104" y="3987106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Global land temperature anomalies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4376043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High-resolution monthly data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4764981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Extensive historical coverage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5153918"/>
            <a:ext cx="6282829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Essential for climate pattern discovery</a:t>
            </a:r>
            <a:endParaRPr lang="en-US" sz="1542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51" y="2575720"/>
            <a:ext cx="4026297" cy="29444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748606"/>
            <a:ext cx="5729288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Most Frequent Pattern: "0."</a:t>
            </a:r>
            <a:endParaRPr lang="en-US" sz="292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3" y="1858764"/>
            <a:ext cx="4026297" cy="4026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17320" y="18338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Identified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5217320" y="2326581"/>
            <a:ext cx="6282829" cy="651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most frequent pattern discovered was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", appearing an astonishing </a:t>
            </a:r>
            <a:r>
              <a:rPr lang="en-US" sz="1542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29,886 times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throughout the dataset.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5217319" y="3177084"/>
            <a:ext cx="2638028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Contextual Interpretation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5217320" y="3669804"/>
            <a:ext cx="6282829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high frequency directly reflects the inherent formatting of the data itself. The vast majority of numerical entries within the file represent decimal values that either start with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or 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-0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making "</a:t>
            </a:r>
            <a:r>
              <a:rPr lang="en-US" sz="1542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0.</a:t>
            </a:r>
            <a:r>
              <a:rPr lang="en-US" sz="1542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 a ubiquitous prefix.</a:t>
            </a:r>
            <a:endParaRPr lang="en-US" sz="1542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435" y="451843"/>
            <a:ext cx="5944096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Maximal Repeats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554434" y="875109"/>
            <a:ext cx="1851422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Definition: Maximal Repeats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554434" y="1251446"/>
            <a:ext cx="11083132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1583"/>
              </a:lnSpc>
            </a:pPr>
            <a:r>
              <a:rPr lang="en-US" sz="11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"Maximal Repeats" are patterns that cannot be extended to the left or right without diminishing their repetition frequency, providing insights into the inherent structure of the data.</a:t>
            </a:r>
            <a:endParaRPr lang="en-US" sz="1100" b="1" dirty="0"/>
          </a:p>
        </p:txBody>
      </p:sp>
      <p:sp>
        <p:nvSpPr>
          <p:cNvPr id="5" name="Shape 3"/>
          <p:cNvSpPr/>
          <p:nvPr/>
        </p:nvSpPr>
        <p:spPr>
          <a:xfrm>
            <a:off x="521317" y="2033950"/>
            <a:ext cx="184715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746" y="2304023"/>
            <a:ext cx="178197" cy="1781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95175" y="2160652"/>
            <a:ext cx="1187351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6: ".0210."</a:t>
            </a:r>
            <a:endParaRPr lang="en-US" sz="1167" dirty="0"/>
          </a:p>
        </p:txBody>
      </p:sp>
      <p:sp>
        <p:nvSpPr>
          <p:cNvPr id="8" name="Text 5"/>
          <p:cNvSpPr/>
          <p:nvPr/>
        </p:nvSpPr>
        <p:spPr>
          <a:xfrm>
            <a:off x="2495175" y="2422987"/>
            <a:ext cx="1187351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124 times</a:t>
            </a:r>
            <a:endParaRPr lang="en-US" sz="958" dirty="0"/>
          </a:p>
        </p:txBody>
      </p:sp>
      <p:sp>
        <p:nvSpPr>
          <p:cNvPr id="9" name="Shape 6"/>
          <p:cNvSpPr/>
          <p:nvPr/>
        </p:nvSpPr>
        <p:spPr>
          <a:xfrm>
            <a:off x="2431774" y="2749217"/>
            <a:ext cx="9109373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54434" y="2793029"/>
            <a:ext cx="3694311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9374" y="3085767"/>
            <a:ext cx="178197" cy="17819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42329" y="2942396"/>
            <a:ext cx="1435497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9: "-0.0180.0"</a:t>
            </a:r>
            <a:endParaRPr lang="en-US" sz="1167" dirty="0"/>
          </a:p>
        </p:txBody>
      </p:sp>
      <p:sp>
        <p:nvSpPr>
          <p:cNvPr id="13" name="Text 9"/>
          <p:cNvSpPr/>
          <p:nvPr/>
        </p:nvSpPr>
        <p:spPr>
          <a:xfrm>
            <a:off x="4342329" y="3204731"/>
            <a:ext cx="1435497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35 times</a:t>
            </a:r>
            <a:endParaRPr lang="en-US" sz="958" dirty="0"/>
          </a:p>
        </p:txBody>
      </p:sp>
      <p:sp>
        <p:nvSpPr>
          <p:cNvPr id="14" name="Shape 10"/>
          <p:cNvSpPr/>
          <p:nvPr/>
        </p:nvSpPr>
        <p:spPr>
          <a:xfrm>
            <a:off x="4278929" y="3530962"/>
            <a:ext cx="7262218" cy="6350"/>
          </a:xfrm>
          <a:prstGeom prst="roundRect">
            <a:avLst>
              <a:gd name="adj" fmla="val 29936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521317" y="3597439"/>
            <a:ext cx="5541566" cy="7184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3001" y="3867512"/>
            <a:ext cx="178197" cy="1781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189585" y="3724140"/>
            <a:ext cx="2300684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Length 37: The Longest Sequence</a:t>
            </a:r>
            <a:endParaRPr lang="en-US" sz="1167" dirty="0"/>
          </a:p>
        </p:txBody>
      </p:sp>
      <p:sp>
        <p:nvSpPr>
          <p:cNvPr id="18" name="Text 13"/>
          <p:cNvSpPr/>
          <p:nvPr/>
        </p:nvSpPr>
        <p:spPr>
          <a:xfrm>
            <a:off x="6189585" y="3986476"/>
            <a:ext cx="2300684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Frequency: 2 times</a:t>
            </a:r>
            <a:endParaRPr lang="en-US" sz="958" dirty="0"/>
          </a:p>
        </p:txBody>
      </p:sp>
      <p:sp>
        <p:nvSpPr>
          <p:cNvPr id="19" name="Text 14"/>
          <p:cNvSpPr/>
          <p:nvPr/>
        </p:nvSpPr>
        <p:spPr>
          <a:xfrm>
            <a:off x="521316" y="4458360"/>
            <a:ext cx="11083132" cy="40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exact string matching predominantly highlights the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structure of data recording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(e.g., decimal points, common prefixes like "-0.0") rather than revealing significant climate trends. This finding further justifies the necessity of </a:t>
            </a:r>
            <a:r>
              <a:rPr lang="en-US" sz="958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Task 1 (Motif Mining)</a:t>
            </a:r>
            <a:r>
              <a:rPr lang="en-US" sz="958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unearthing meaningful climate patterns.</a:t>
            </a:r>
            <a:endParaRPr lang="en-US" sz="958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FABF11F-428F-7D2D-809D-55F8EA0FEB1F}"/>
              </a:ext>
            </a:extLst>
          </p:cNvPr>
          <p:cNvSpPr txBox="1"/>
          <p:nvPr/>
        </p:nvSpPr>
        <p:spPr>
          <a:xfrm>
            <a:off x="521316" y="15534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Top</a:t>
            </a:r>
            <a:r>
              <a:rPr kumimoji="0" lang="he-IL" altLang="he-IL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he-IL" altLang="he-IL" sz="18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Results</a:t>
            </a:r>
            <a:r>
              <a:rPr lang="en-US" altLang="he-IL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  <a:endParaRPr kumimoji="0" lang="he-IL" altLang="he-IL" sz="18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666651"/>
            <a:ext cx="4679256" cy="37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Challenge: Beyond Raw Values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5270104" y="1281509"/>
            <a:ext cx="6223794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Analyzing climate data presents a unique challenge: raw temperature values rarely repeat exactly. This makes identifying meaningful "shapes" and "trends" exceptionally difficult when relying solely on numerical similarity.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270103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5270103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654680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6740834" y="2292924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448697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Problem: Numerical Volatility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5448697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 temperature values are subject to constant fluctuations, obscuring underlying patterns.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8461772" y="2465883"/>
            <a:ext cx="3032125" cy="1908175"/>
          </a:xfrm>
          <a:prstGeom prst="roundRect">
            <a:avLst>
              <a:gd name="adj" fmla="val 479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Shape 9"/>
          <p:cNvSpPr/>
          <p:nvPr/>
        </p:nvSpPr>
        <p:spPr>
          <a:xfrm>
            <a:off x="8461772" y="2446833"/>
            <a:ext cx="3032125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Shape 10"/>
          <p:cNvSpPr/>
          <p:nvPr/>
        </p:nvSpPr>
        <p:spPr>
          <a:xfrm>
            <a:off x="9738470" y="2226569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Text 11"/>
          <p:cNvSpPr/>
          <p:nvPr/>
        </p:nvSpPr>
        <p:spPr>
          <a:xfrm>
            <a:off x="9949360" y="2283717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640366" y="2864843"/>
            <a:ext cx="2674938" cy="4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Need: Shape and Trend Recognition</a:t>
            </a:r>
            <a:endParaRPr lang="en-US" sz="1458" dirty="0"/>
          </a:p>
        </p:txBody>
      </p:sp>
      <p:sp>
        <p:nvSpPr>
          <p:cNvPr id="16" name="Text 13"/>
          <p:cNvSpPr/>
          <p:nvPr/>
        </p:nvSpPr>
        <p:spPr>
          <a:xfrm>
            <a:off x="8640366" y="3429893"/>
            <a:ext cx="2674938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require methods that can identify recurring forms and directional shifts, not just identical numbers.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270104" y="4772918"/>
            <a:ext cx="6223794" cy="1418332"/>
          </a:xfrm>
          <a:prstGeom prst="roundRect">
            <a:avLst>
              <a:gd name="adj" fmla="val 644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Shape 15"/>
          <p:cNvSpPr/>
          <p:nvPr/>
        </p:nvSpPr>
        <p:spPr>
          <a:xfrm>
            <a:off x="5270104" y="4753868"/>
            <a:ext cx="6223794" cy="76200"/>
          </a:xfrm>
          <a:prstGeom prst="roundRect">
            <a:avLst>
              <a:gd name="adj" fmla="val 3141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Shape 16"/>
          <p:cNvSpPr/>
          <p:nvPr/>
        </p:nvSpPr>
        <p:spPr>
          <a:xfrm>
            <a:off x="8161635" y="4533618"/>
            <a:ext cx="478731" cy="478731"/>
          </a:xfrm>
          <a:prstGeom prst="roundRect">
            <a:avLst>
              <a:gd name="adj" fmla="val 15917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Text 17"/>
          <p:cNvSpPr/>
          <p:nvPr/>
        </p:nvSpPr>
        <p:spPr>
          <a:xfrm>
            <a:off x="8354617" y="4590752"/>
            <a:ext cx="19149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5448697" y="5171877"/>
            <a:ext cx="2220417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Solution: OPM &amp; CTM</a:t>
            </a:r>
            <a:endParaRPr lang="en-US" sz="1458" dirty="0"/>
          </a:p>
        </p:txBody>
      </p:sp>
      <p:sp>
        <p:nvSpPr>
          <p:cNvPr id="22" name="Text 19"/>
          <p:cNvSpPr/>
          <p:nvPr/>
        </p:nvSpPr>
        <p:spPr>
          <a:xfrm>
            <a:off x="5448697" y="5502275"/>
            <a:ext cx="5866607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Order-Preserving Motifs and Cartesian Tree Matching provide powerful tools for abstracting data into recognizable patterns.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3" y="565547"/>
            <a:ext cx="4546402" cy="3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Order-Preserving Motifs (OPM)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5270104" y="1218804"/>
            <a:ext cx="6223794" cy="813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OPM allows us to analyze the </a:t>
            </a:r>
            <a:r>
              <a:rPr lang="en-US" sz="1333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relative rank</a:t>
            </a: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data points, rather than their absolute values. This provides a robust way to discover recurring "shapes" in time-series data, even when magnitudes differ.</a:t>
            </a:r>
            <a:endParaRPr lang="en-US" sz="133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03" y="2223294"/>
            <a:ext cx="847725" cy="10172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7294" y="239275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Discretization</a:t>
            </a:r>
            <a:endParaRPr lang="en-US" sz="1542" dirty="0"/>
          </a:p>
        </p:txBody>
      </p:sp>
      <p:sp>
        <p:nvSpPr>
          <p:cNvPr id="7" name="Text 3"/>
          <p:cNvSpPr/>
          <p:nvPr/>
        </p:nvSpPr>
        <p:spPr>
          <a:xfrm>
            <a:off x="6287294" y="274379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 raw values into their relative ranks or orderings.</a:t>
            </a:r>
            <a:endParaRPr lang="en-US" sz="133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03" y="3240583"/>
            <a:ext cx="847725" cy="10172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7293" y="3410049"/>
            <a:ext cx="2170212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Subsequence Extraction</a:t>
            </a:r>
            <a:endParaRPr lang="en-US" sz="1542" dirty="0"/>
          </a:p>
        </p:txBody>
      </p:sp>
      <p:sp>
        <p:nvSpPr>
          <p:cNvPr id="10" name="Text 5"/>
          <p:cNvSpPr/>
          <p:nvPr/>
        </p:nvSpPr>
        <p:spPr>
          <a:xfrm>
            <a:off x="6287294" y="376108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all subsequences of a specified length within the time series.</a:t>
            </a:r>
            <a:endParaRPr lang="en-US" sz="133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103" y="4257873"/>
            <a:ext cx="847725" cy="10172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7294" y="442733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Comparison</a:t>
            </a:r>
            <a:endParaRPr lang="en-US" sz="1542" dirty="0"/>
          </a:p>
        </p:txBody>
      </p:sp>
      <p:sp>
        <p:nvSpPr>
          <p:cNvPr id="13" name="Text 7"/>
          <p:cNvSpPr/>
          <p:nvPr/>
        </p:nvSpPr>
        <p:spPr>
          <a:xfrm>
            <a:off x="6287294" y="477837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Compare subsequences based on their order-preserving similarity.</a:t>
            </a:r>
            <a:endParaRPr lang="en-US" sz="1333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103" y="5275163"/>
            <a:ext cx="847725" cy="101729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87294" y="5444629"/>
            <a:ext cx="1994793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Motif Discovery</a:t>
            </a:r>
            <a:endParaRPr lang="en-US" sz="1542" dirty="0"/>
          </a:p>
        </p:txBody>
      </p:sp>
      <p:sp>
        <p:nvSpPr>
          <p:cNvPr id="16" name="Text 9"/>
          <p:cNvSpPr/>
          <p:nvPr/>
        </p:nvSpPr>
        <p:spPr>
          <a:xfrm>
            <a:off x="6287294" y="5795666"/>
            <a:ext cx="5206603" cy="27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Group similar subsequences to identify frequently occurring motifs.</a:t>
            </a:r>
            <a:endParaRPr lang="en-US" sz="1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70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429371"/>
            <a:ext cx="3984129" cy="35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Matching (CTM)</a:t>
            </a:r>
            <a:endParaRPr lang="en-US" sz="2920" dirty="0"/>
          </a:p>
        </p:txBody>
      </p:sp>
      <p:sp>
        <p:nvSpPr>
          <p:cNvPr id="4" name="Text 1"/>
          <p:cNvSpPr/>
          <p:nvPr/>
        </p:nvSpPr>
        <p:spPr>
          <a:xfrm>
            <a:off x="698104" y="3005633"/>
            <a:ext cx="10795793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CTM represents time-series data as a geometric tree structure, capturing hierarchical relationships and local extrema. This approach allows for efficient and intuitive pattern discovery.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98104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167" dirty="0"/>
          </a:p>
        </p:txBody>
      </p:sp>
      <p:sp>
        <p:nvSpPr>
          <p:cNvPr id="6" name="Shape 3"/>
          <p:cNvSpPr/>
          <p:nvPr/>
        </p:nvSpPr>
        <p:spPr>
          <a:xfrm>
            <a:off x="698104" y="3887589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698103" y="4000401"/>
            <a:ext cx="2210892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Cartesian Tree Construction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698104" y="4310062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 Cartesian tree where each node represents a data point and its parent is the nearest larger/smaller value.</a:t>
            </a:r>
            <a:endParaRPr lang="en-US" sz="1167" dirty="0"/>
          </a:p>
        </p:txBody>
      </p:sp>
      <p:sp>
        <p:nvSpPr>
          <p:cNvPr id="9" name="Text 6"/>
          <p:cNvSpPr/>
          <p:nvPr/>
        </p:nvSpPr>
        <p:spPr>
          <a:xfrm>
            <a:off x="6170712" y="3652540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167" dirty="0"/>
          </a:p>
        </p:txBody>
      </p:sp>
      <p:sp>
        <p:nvSpPr>
          <p:cNvPr id="10" name="Shape 7"/>
          <p:cNvSpPr/>
          <p:nvPr/>
        </p:nvSpPr>
        <p:spPr>
          <a:xfrm>
            <a:off x="6170712" y="3887589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6170712" y="4000401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Tree Representation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6170712" y="4310062"/>
            <a:ext cx="5323185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tree structure encodes the "shape" of the time series, highlighting peaks and troughs.</a:t>
            </a:r>
            <a:endParaRPr lang="en-US" sz="1167" dirty="0"/>
          </a:p>
        </p:txBody>
      </p:sp>
      <p:sp>
        <p:nvSpPr>
          <p:cNvPr id="13" name="Text 10"/>
          <p:cNvSpPr/>
          <p:nvPr/>
        </p:nvSpPr>
        <p:spPr>
          <a:xfrm>
            <a:off x="698104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167" dirty="0"/>
          </a:p>
        </p:txBody>
      </p:sp>
      <p:sp>
        <p:nvSpPr>
          <p:cNvPr id="14" name="Shape 11"/>
          <p:cNvSpPr/>
          <p:nvPr/>
        </p:nvSpPr>
        <p:spPr>
          <a:xfrm>
            <a:off x="698104" y="5285383"/>
            <a:ext cx="5323086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2"/>
          <p:cNvSpPr/>
          <p:nvPr/>
        </p:nvSpPr>
        <p:spPr>
          <a:xfrm>
            <a:off x="698104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Subtree Matching</a:t>
            </a:r>
            <a:endParaRPr lang="en-US" sz="1375" dirty="0"/>
          </a:p>
        </p:txBody>
      </p:sp>
      <p:sp>
        <p:nvSpPr>
          <p:cNvPr id="16" name="Text 13"/>
          <p:cNvSpPr/>
          <p:nvPr/>
        </p:nvSpPr>
        <p:spPr>
          <a:xfrm>
            <a:off x="698104" y="5707857"/>
            <a:ext cx="5323086" cy="478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Search for recurring subtrees, which correspond to similar patterns in the original data.</a:t>
            </a:r>
            <a:endParaRPr lang="en-US" sz="1167" dirty="0"/>
          </a:p>
        </p:txBody>
      </p:sp>
      <p:sp>
        <p:nvSpPr>
          <p:cNvPr id="17" name="Text 14"/>
          <p:cNvSpPr/>
          <p:nvPr/>
        </p:nvSpPr>
        <p:spPr>
          <a:xfrm>
            <a:off x="6170712" y="5050334"/>
            <a:ext cx="14952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167" dirty="0"/>
          </a:p>
        </p:txBody>
      </p:sp>
      <p:sp>
        <p:nvSpPr>
          <p:cNvPr id="18" name="Shape 15"/>
          <p:cNvSpPr/>
          <p:nvPr/>
        </p:nvSpPr>
        <p:spPr>
          <a:xfrm>
            <a:off x="6170712" y="5285383"/>
            <a:ext cx="5323185" cy="1905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Text 16"/>
          <p:cNvSpPr/>
          <p:nvPr/>
        </p:nvSpPr>
        <p:spPr>
          <a:xfrm>
            <a:off x="6170712" y="5398194"/>
            <a:ext cx="1760141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Pattern Identification</a:t>
            </a:r>
            <a:endParaRPr lang="en-US" sz="1375" dirty="0"/>
          </a:p>
        </p:txBody>
      </p:sp>
      <p:sp>
        <p:nvSpPr>
          <p:cNvPr id="20" name="Text 17"/>
          <p:cNvSpPr/>
          <p:nvPr/>
        </p:nvSpPr>
        <p:spPr>
          <a:xfrm>
            <a:off x="6170712" y="5707857"/>
            <a:ext cx="532318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frequent and significant subtrees as key patterns or motifs.</a:t>
            </a:r>
            <a:endParaRPr lang="en-US" sz="116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029" y="276622"/>
            <a:ext cx="2019498" cy="21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Comparing OPM and CTM</a:t>
            </a:r>
            <a:endParaRPr lang="en-US" sz="2920" dirty="0"/>
          </a:p>
        </p:txBody>
      </p:sp>
      <p:sp>
        <p:nvSpPr>
          <p:cNvPr id="3" name="Text 1"/>
          <p:cNvSpPr/>
          <p:nvPr/>
        </p:nvSpPr>
        <p:spPr>
          <a:xfrm>
            <a:off x="352029" y="670619"/>
            <a:ext cx="11487944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Both OPM and CTM offer distinct advantages in time-series pattern mining, providing complementary perspectives on climate data trends.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52030" y="152094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OPM Strengths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2029" y="1744486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relative order, robust to scaling and shifting.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2029" y="1987471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Effective for identifying "shapes" independent of magnitude.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2029" y="220185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Good for discovering subtle shifts in trends.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029" y="2751826"/>
            <a:ext cx="1065014" cy="13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CTM Strengths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352029" y="3092123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Captures hierarchical structure and local extrema efficiently.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52029" y="3371747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Excellent for identifying patterns based on peaks, valleys, and turning points.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52029" y="3614732"/>
            <a:ext cx="5633542" cy="144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25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 geometric interpretation of data structure.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66120" y="292156"/>
            <a:ext cx="9757861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D7DBECD6-F351-07A3-AC10-3999880D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08" y="761560"/>
            <a:ext cx="10376033" cy="60575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C6E94-6CA0-EC08-BC57-59D6041D7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8C15B1-4A54-8D5F-5E94-EE46582B9D39}"/>
              </a:ext>
            </a:extLst>
          </p:cNvPr>
          <p:cNvSpPr/>
          <p:nvPr/>
        </p:nvSpPr>
        <p:spPr>
          <a:xfrm>
            <a:off x="1566120" y="292156"/>
            <a:ext cx="9757861" cy="93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10 CTM &amp; OPM Motifs in Global Temperature</a:t>
            </a:r>
            <a:endParaRPr lang="en-US" sz="2917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5625D0A-DBD8-3677-92B9-E6F16D513188}"/>
              </a:ext>
            </a:extLst>
          </p:cNvPr>
          <p:cNvSpPr/>
          <p:nvPr/>
        </p:nvSpPr>
        <p:spPr>
          <a:xfrm>
            <a:off x="5270104" y="3888382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B5F2F57-969F-F400-0643-A8261930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19" y="798173"/>
            <a:ext cx="10971055" cy="57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142FE03-0E5C-0333-03C8-93AB4564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6" t="-758" r="34489" b="-497"/>
          <a:stretch>
            <a:fillRect/>
          </a:stretch>
        </p:blipFill>
        <p:spPr>
          <a:xfrm>
            <a:off x="239074" y="1297258"/>
            <a:ext cx="2524837" cy="556074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08FD831-7956-8B6C-E738-28085387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03" t="151" r="32712" b="2031"/>
          <a:stretch>
            <a:fillRect/>
          </a:stretch>
        </p:blipFill>
        <p:spPr>
          <a:xfrm>
            <a:off x="2763911" y="1485996"/>
            <a:ext cx="2524837" cy="537200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FDF7633-6443-BBA7-5F17-2D99A32B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24" r="5906" b="4415"/>
          <a:stretch>
            <a:fillRect/>
          </a:stretch>
        </p:blipFill>
        <p:spPr>
          <a:xfrm>
            <a:off x="5222487" y="1538949"/>
            <a:ext cx="6969513" cy="524934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7A2B374-094F-EB4A-FAB9-E4932B17E447}"/>
              </a:ext>
            </a:extLst>
          </p:cNvPr>
          <p:cNvSpPr txBox="1"/>
          <p:nvPr/>
        </p:nvSpPr>
        <p:spPr>
          <a:xfrm>
            <a:off x="3107635" y="445329"/>
            <a:ext cx="7295322" cy="544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67"/>
              </a:lnSpc>
            </a:pPr>
            <a:r>
              <a:rPr lang="en-US" sz="29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Structure of Significant CTM Tree Patterns</a:t>
            </a:r>
            <a:endParaRPr lang="en-US" sz="2920" dirty="0"/>
          </a:p>
        </p:txBody>
      </p:sp>
    </p:spTree>
    <p:extLst>
      <p:ext uri="{BB962C8B-B14F-4D97-AF65-F5344CB8AC3E}">
        <p14:creationId xmlns:p14="http://schemas.microsoft.com/office/powerpoint/2010/main" val="3316771319"/>
      </p:ext>
    </p:extLst>
  </p:cSld>
  <p:clrMapOvr>
    <a:masterClrMapping/>
  </p:clrMapOvr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2764</TotalTime>
  <Words>1877</Words>
  <Application>Microsoft Office PowerPoint</Application>
  <PresentationFormat>מסך רחב</PresentationFormat>
  <Paragraphs>181</Paragraphs>
  <Slides>21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30" baseType="lpstr">
      <vt:lpstr>Aptos</vt:lpstr>
      <vt:lpstr>Arial</vt:lpstr>
      <vt:lpstr>Cambria Math</vt:lpstr>
      <vt:lpstr>Consolas</vt:lpstr>
      <vt:lpstr>Red Hat Text</vt:lpstr>
      <vt:lpstr>Red Hat Text Light</vt:lpstr>
      <vt:lpstr>Roboto Light</vt:lpstr>
      <vt:lpstr>Trebuchet MS</vt:lpstr>
      <vt:lpstr>ברלין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יוני גרינברג</dc:creator>
  <cp:lastModifiedBy>יוני גרינברג</cp:lastModifiedBy>
  <cp:revision>22</cp:revision>
  <dcterms:created xsi:type="dcterms:W3CDTF">2026-01-12T16:55:04Z</dcterms:created>
  <dcterms:modified xsi:type="dcterms:W3CDTF">2026-01-20T04:18:20Z</dcterms:modified>
</cp:coreProperties>
</file>